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59" r:id="rId5"/>
    <p:sldId id="260" r:id="rId6"/>
    <p:sldId id="263" r:id="rId7"/>
    <p:sldId id="265" r:id="rId8"/>
    <p:sldId id="266"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GB"/>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0AA7A35B-C79A-421E-9310-19ADE705A9EF}" type="datetimeFigureOut">
              <a:rPr lang="bg-BG" smtClean="0"/>
              <a:t>23.5.2025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866429E0-860D-4274-8E44-CDA79F067A72}" type="slidenum">
              <a:rPr lang="bg-BG" smtClean="0"/>
              <a:t>‹#›</a:t>
            </a:fld>
            <a:endParaRPr lang="bg-BG"/>
          </a:p>
        </p:txBody>
      </p:sp>
    </p:spTree>
    <p:extLst>
      <p:ext uri="{BB962C8B-B14F-4D97-AF65-F5344CB8AC3E}">
        <p14:creationId xmlns:p14="http://schemas.microsoft.com/office/powerpoint/2010/main" val="3300040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0AA7A35B-C79A-421E-9310-19ADE705A9EF}" type="datetimeFigureOut">
              <a:rPr lang="bg-BG" smtClean="0"/>
              <a:t>23.5.2025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866429E0-860D-4274-8E44-CDA79F067A72}" type="slidenum">
              <a:rPr lang="bg-BG" smtClean="0"/>
              <a:t>‹#›</a:t>
            </a:fld>
            <a:endParaRPr lang="bg-BG"/>
          </a:p>
        </p:txBody>
      </p:sp>
    </p:spTree>
    <p:extLst>
      <p:ext uri="{BB962C8B-B14F-4D97-AF65-F5344CB8AC3E}">
        <p14:creationId xmlns:p14="http://schemas.microsoft.com/office/powerpoint/2010/main" val="1206723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0AA7A35B-C79A-421E-9310-19ADE705A9EF}" type="datetimeFigureOut">
              <a:rPr lang="bg-BG" smtClean="0"/>
              <a:t>23.5.2025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866429E0-860D-4274-8E44-CDA79F067A72}" type="slidenum">
              <a:rPr lang="bg-BG" smtClean="0"/>
              <a:t>‹#›</a:t>
            </a:fld>
            <a:endParaRPr lang="bg-BG"/>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6577877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0AA7A35B-C79A-421E-9310-19ADE705A9EF}" type="datetimeFigureOut">
              <a:rPr lang="bg-BG" smtClean="0"/>
              <a:t>23.5.2025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866429E0-860D-4274-8E44-CDA79F067A72}" type="slidenum">
              <a:rPr lang="bg-BG" smtClean="0"/>
              <a:t>‹#›</a:t>
            </a:fld>
            <a:endParaRPr lang="bg-BG"/>
          </a:p>
        </p:txBody>
      </p:sp>
    </p:spTree>
    <p:extLst>
      <p:ext uri="{BB962C8B-B14F-4D97-AF65-F5344CB8AC3E}">
        <p14:creationId xmlns:p14="http://schemas.microsoft.com/office/powerpoint/2010/main" val="23871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0AA7A35B-C79A-421E-9310-19ADE705A9EF}" type="datetimeFigureOut">
              <a:rPr lang="bg-BG" smtClean="0"/>
              <a:t>23.5.2025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866429E0-860D-4274-8E44-CDA79F067A72}" type="slidenum">
              <a:rPr lang="bg-BG" smtClean="0"/>
              <a:t>‹#›</a:t>
            </a:fld>
            <a:endParaRPr lang="bg-BG"/>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199934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0AA7A35B-C79A-421E-9310-19ADE705A9EF}" type="datetimeFigureOut">
              <a:rPr lang="bg-BG" smtClean="0"/>
              <a:t>23.5.2025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866429E0-860D-4274-8E44-CDA79F067A72}" type="slidenum">
              <a:rPr lang="bg-BG" smtClean="0"/>
              <a:t>‹#›</a:t>
            </a:fld>
            <a:endParaRPr lang="bg-BG"/>
          </a:p>
        </p:txBody>
      </p:sp>
    </p:spTree>
    <p:extLst>
      <p:ext uri="{BB962C8B-B14F-4D97-AF65-F5344CB8AC3E}">
        <p14:creationId xmlns:p14="http://schemas.microsoft.com/office/powerpoint/2010/main" val="38631845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0AA7A35B-C79A-421E-9310-19ADE705A9EF}" type="datetimeFigureOut">
              <a:rPr lang="bg-BG" smtClean="0"/>
              <a:t>23.5.2025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866429E0-860D-4274-8E44-CDA79F067A72}" type="slidenum">
              <a:rPr lang="bg-BG" smtClean="0"/>
              <a:t>‹#›</a:t>
            </a:fld>
            <a:endParaRPr lang="bg-BG"/>
          </a:p>
        </p:txBody>
      </p:sp>
    </p:spTree>
    <p:extLst>
      <p:ext uri="{BB962C8B-B14F-4D97-AF65-F5344CB8AC3E}">
        <p14:creationId xmlns:p14="http://schemas.microsoft.com/office/powerpoint/2010/main" val="25608865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GB"/>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0AA7A35B-C79A-421E-9310-19ADE705A9EF}" type="datetimeFigureOut">
              <a:rPr lang="bg-BG" smtClean="0"/>
              <a:t>23.5.2025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866429E0-860D-4274-8E44-CDA79F067A72}" type="slidenum">
              <a:rPr lang="bg-BG" smtClean="0"/>
              <a:t>‹#›</a:t>
            </a:fld>
            <a:endParaRPr lang="bg-BG"/>
          </a:p>
        </p:txBody>
      </p:sp>
    </p:spTree>
    <p:extLst>
      <p:ext uri="{BB962C8B-B14F-4D97-AF65-F5344CB8AC3E}">
        <p14:creationId xmlns:p14="http://schemas.microsoft.com/office/powerpoint/2010/main" val="1785937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0AA7A35B-C79A-421E-9310-19ADE705A9EF}" type="datetimeFigureOut">
              <a:rPr lang="bg-BG" smtClean="0"/>
              <a:t>23.5.2025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866429E0-860D-4274-8E44-CDA79F067A72}" type="slidenum">
              <a:rPr lang="bg-BG" smtClean="0"/>
              <a:t>‹#›</a:t>
            </a:fld>
            <a:endParaRPr lang="bg-BG"/>
          </a:p>
        </p:txBody>
      </p:sp>
    </p:spTree>
    <p:extLst>
      <p:ext uri="{BB962C8B-B14F-4D97-AF65-F5344CB8AC3E}">
        <p14:creationId xmlns:p14="http://schemas.microsoft.com/office/powerpoint/2010/main" val="902067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0AA7A35B-C79A-421E-9310-19ADE705A9EF}" type="datetimeFigureOut">
              <a:rPr lang="bg-BG" smtClean="0"/>
              <a:t>23.5.2025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866429E0-860D-4274-8E44-CDA79F067A72}" type="slidenum">
              <a:rPr lang="bg-BG" smtClean="0"/>
              <a:t>‹#›</a:t>
            </a:fld>
            <a:endParaRPr lang="bg-BG"/>
          </a:p>
        </p:txBody>
      </p:sp>
    </p:spTree>
    <p:extLst>
      <p:ext uri="{BB962C8B-B14F-4D97-AF65-F5344CB8AC3E}">
        <p14:creationId xmlns:p14="http://schemas.microsoft.com/office/powerpoint/2010/main" val="335781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0AA7A35B-C79A-421E-9310-19ADE705A9EF}" type="datetimeFigureOut">
              <a:rPr lang="bg-BG" smtClean="0"/>
              <a:t>23.5.2025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866429E0-860D-4274-8E44-CDA79F067A72}" type="slidenum">
              <a:rPr lang="bg-BG" smtClean="0"/>
              <a:t>‹#›</a:t>
            </a:fld>
            <a:endParaRPr lang="bg-BG"/>
          </a:p>
        </p:txBody>
      </p:sp>
    </p:spTree>
    <p:extLst>
      <p:ext uri="{BB962C8B-B14F-4D97-AF65-F5344CB8AC3E}">
        <p14:creationId xmlns:p14="http://schemas.microsoft.com/office/powerpoint/2010/main" val="31912072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0AA7A35B-C79A-421E-9310-19ADE705A9EF}" type="datetimeFigureOut">
              <a:rPr lang="bg-BG" smtClean="0"/>
              <a:t>23.5.2025 г.</a:t>
            </a:fld>
            <a:endParaRPr lang="bg-BG"/>
          </a:p>
        </p:txBody>
      </p:sp>
      <p:sp>
        <p:nvSpPr>
          <p:cNvPr id="8" name="Footer Placeholder 7"/>
          <p:cNvSpPr>
            <a:spLocks noGrp="1"/>
          </p:cNvSpPr>
          <p:nvPr>
            <p:ph type="ftr" sz="quarter" idx="11"/>
          </p:nvPr>
        </p:nvSpPr>
        <p:spPr/>
        <p:txBody>
          <a:bodyPr/>
          <a:lstStyle/>
          <a:p>
            <a:endParaRPr lang="bg-BG"/>
          </a:p>
        </p:txBody>
      </p:sp>
      <p:sp>
        <p:nvSpPr>
          <p:cNvPr id="9" name="Slide Number Placeholder 8"/>
          <p:cNvSpPr>
            <a:spLocks noGrp="1"/>
          </p:cNvSpPr>
          <p:nvPr>
            <p:ph type="sldNum" sz="quarter" idx="12"/>
          </p:nvPr>
        </p:nvSpPr>
        <p:spPr/>
        <p:txBody>
          <a:bodyPr/>
          <a:lstStyle/>
          <a:p>
            <a:fld id="{866429E0-860D-4274-8E44-CDA79F067A72}" type="slidenum">
              <a:rPr lang="bg-BG" smtClean="0"/>
              <a:t>‹#›</a:t>
            </a:fld>
            <a:endParaRPr lang="bg-BG"/>
          </a:p>
        </p:txBody>
      </p:sp>
    </p:spTree>
    <p:extLst>
      <p:ext uri="{BB962C8B-B14F-4D97-AF65-F5344CB8AC3E}">
        <p14:creationId xmlns:p14="http://schemas.microsoft.com/office/powerpoint/2010/main" val="2809316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0AA7A35B-C79A-421E-9310-19ADE705A9EF}" type="datetimeFigureOut">
              <a:rPr lang="bg-BG" smtClean="0"/>
              <a:t>23.5.2025 г.</a:t>
            </a:fld>
            <a:endParaRPr lang="bg-BG"/>
          </a:p>
        </p:txBody>
      </p:sp>
      <p:sp>
        <p:nvSpPr>
          <p:cNvPr id="4" name="Footer Placeholder 3"/>
          <p:cNvSpPr>
            <a:spLocks noGrp="1"/>
          </p:cNvSpPr>
          <p:nvPr>
            <p:ph type="ftr" sz="quarter" idx="11"/>
          </p:nvPr>
        </p:nvSpPr>
        <p:spPr/>
        <p:txBody>
          <a:bodyPr/>
          <a:lstStyle/>
          <a:p>
            <a:endParaRPr lang="bg-BG"/>
          </a:p>
        </p:txBody>
      </p:sp>
      <p:sp>
        <p:nvSpPr>
          <p:cNvPr id="5" name="Slide Number Placeholder 4"/>
          <p:cNvSpPr>
            <a:spLocks noGrp="1"/>
          </p:cNvSpPr>
          <p:nvPr>
            <p:ph type="sldNum" sz="quarter" idx="12"/>
          </p:nvPr>
        </p:nvSpPr>
        <p:spPr/>
        <p:txBody>
          <a:bodyPr/>
          <a:lstStyle/>
          <a:p>
            <a:fld id="{866429E0-860D-4274-8E44-CDA79F067A72}" type="slidenum">
              <a:rPr lang="bg-BG" smtClean="0"/>
              <a:t>‹#›</a:t>
            </a:fld>
            <a:endParaRPr lang="bg-BG"/>
          </a:p>
        </p:txBody>
      </p:sp>
    </p:spTree>
    <p:extLst>
      <p:ext uri="{BB962C8B-B14F-4D97-AF65-F5344CB8AC3E}">
        <p14:creationId xmlns:p14="http://schemas.microsoft.com/office/powerpoint/2010/main" val="3410562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A7A35B-C79A-421E-9310-19ADE705A9EF}" type="datetimeFigureOut">
              <a:rPr lang="bg-BG" smtClean="0"/>
              <a:t>23.5.2025 г.</a:t>
            </a:fld>
            <a:endParaRPr lang="bg-BG"/>
          </a:p>
        </p:txBody>
      </p:sp>
      <p:sp>
        <p:nvSpPr>
          <p:cNvPr id="3" name="Footer Placeholder 2"/>
          <p:cNvSpPr>
            <a:spLocks noGrp="1"/>
          </p:cNvSpPr>
          <p:nvPr>
            <p:ph type="ftr" sz="quarter" idx="11"/>
          </p:nvPr>
        </p:nvSpPr>
        <p:spPr/>
        <p:txBody>
          <a:bodyPr/>
          <a:lstStyle/>
          <a:p>
            <a:endParaRPr lang="bg-BG"/>
          </a:p>
        </p:txBody>
      </p:sp>
      <p:sp>
        <p:nvSpPr>
          <p:cNvPr id="4" name="Slide Number Placeholder 3"/>
          <p:cNvSpPr>
            <a:spLocks noGrp="1"/>
          </p:cNvSpPr>
          <p:nvPr>
            <p:ph type="sldNum" sz="quarter" idx="12"/>
          </p:nvPr>
        </p:nvSpPr>
        <p:spPr/>
        <p:txBody>
          <a:bodyPr/>
          <a:lstStyle/>
          <a:p>
            <a:fld id="{866429E0-860D-4274-8E44-CDA79F067A72}" type="slidenum">
              <a:rPr lang="bg-BG" smtClean="0"/>
              <a:t>‹#›</a:t>
            </a:fld>
            <a:endParaRPr lang="bg-BG"/>
          </a:p>
        </p:txBody>
      </p:sp>
    </p:spTree>
    <p:extLst>
      <p:ext uri="{BB962C8B-B14F-4D97-AF65-F5344CB8AC3E}">
        <p14:creationId xmlns:p14="http://schemas.microsoft.com/office/powerpoint/2010/main" val="11274701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GB"/>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0AA7A35B-C79A-421E-9310-19ADE705A9EF}" type="datetimeFigureOut">
              <a:rPr lang="bg-BG" smtClean="0"/>
              <a:t>23.5.2025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866429E0-860D-4274-8E44-CDA79F067A72}" type="slidenum">
              <a:rPr lang="bg-BG" smtClean="0"/>
              <a:t>‹#›</a:t>
            </a:fld>
            <a:endParaRPr lang="bg-BG"/>
          </a:p>
        </p:txBody>
      </p:sp>
    </p:spTree>
    <p:extLst>
      <p:ext uri="{BB962C8B-B14F-4D97-AF65-F5344CB8AC3E}">
        <p14:creationId xmlns:p14="http://schemas.microsoft.com/office/powerpoint/2010/main" val="3964277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866429E0-860D-4274-8E44-CDA79F067A72}" type="slidenum">
              <a:rPr lang="bg-BG" smtClean="0"/>
              <a:t>‹#›</a:t>
            </a:fld>
            <a:endParaRPr lang="bg-BG"/>
          </a:p>
        </p:txBody>
      </p:sp>
      <p:sp>
        <p:nvSpPr>
          <p:cNvPr id="5" name="Date Placeholder 4"/>
          <p:cNvSpPr>
            <a:spLocks noGrp="1"/>
          </p:cNvSpPr>
          <p:nvPr>
            <p:ph type="dt" sz="half" idx="10"/>
          </p:nvPr>
        </p:nvSpPr>
        <p:spPr/>
        <p:txBody>
          <a:bodyPr/>
          <a:lstStyle/>
          <a:p>
            <a:fld id="{0AA7A35B-C79A-421E-9310-19ADE705A9EF}" type="datetimeFigureOut">
              <a:rPr lang="bg-BG" smtClean="0"/>
              <a:t>23.5.2025 г.</a:t>
            </a:fld>
            <a:endParaRPr lang="bg-BG"/>
          </a:p>
        </p:txBody>
      </p:sp>
    </p:spTree>
    <p:extLst>
      <p:ext uri="{BB962C8B-B14F-4D97-AF65-F5344CB8AC3E}">
        <p14:creationId xmlns:p14="http://schemas.microsoft.com/office/powerpoint/2010/main" val="1065729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AA7A35B-C79A-421E-9310-19ADE705A9EF}" type="datetimeFigureOut">
              <a:rPr lang="bg-BG" smtClean="0"/>
              <a:t>23.5.2025 г.</a:t>
            </a:fld>
            <a:endParaRPr lang="bg-BG"/>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bg-BG"/>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66429E0-860D-4274-8E44-CDA79F067A72}" type="slidenum">
              <a:rPr lang="bg-BG" smtClean="0"/>
              <a:t>‹#›</a:t>
            </a:fld>
            <a:endParaRPr lang="bg-BG"/>
          </a:p>
        </p:txBody>
      </p:sp>
    </p:spTree>
    <p:extLst>
      <p:ext uri="{BB962C8B-B14F-4D97-AF65-F5344CB8AC3E}">
        <p14:creationId xmlns:p14="http://schemas.microsoft.com/office/powerpoint/2010/main" val="321689309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0A5B0-BBA1-B08A-39E0-6F9F6636C2DE}"/>
              </a:ext>
            </a:extLst>
          </p:cNvPr>
          <p:cNvSpPr>
            <a:spLocks noGrp="1"/>
          </p:cNvSpPr>
          <p:nvPr>
            <p:ph type="ctrTitle"/>
          </p:nvPr>
        </p:nvSpPr>
        <p:spPr>
          <a:xfrm>
            <a:off x="609601" y="4394718"/>
            <a:ext cx="7965232" cy="1307991"/>
          </a:xfrm>
        </p:spPr>
        <p:txBody>
          <a:bodyPr>
            <a:normAutofit/>
          </a:bodyPr>
          <a:lstStyle/>
          <a:p>
            <a:pPr algn="l">
              <a:lnSpc>
                <a:spcPct val="90000"/>
              </a:lnSpc>
            </a:pPr>
            <a:r>
              <a:rPr lang="en-US" sz="2800" dirty="0"/>
              <a:t>STRENGTHENING INNOVATION IN THE EASTERN RHODOPES REGION: STRATEGIES FOR RESILIENT, INCLUSIVE, AND SUSTAINABLE GROWTH</a:t>
            </a:r>
            <a:endParaRPr lang="bg-BG" sz="2800" dirty="0"/>
          </a:p>
        </p:txBody>
      </p:sp>
      <p:sp>
        <p:nvSpPr>
          <p:cNvPr id="3" name="Subtitle 2">
            <a:extLst>
              <a:ext uri="{FF2B5EF4-FFF2-40B4-BE49-F238E27FC236}">
                <a16:creationId xmlns:a16="http://schemas.microsoft.com/office/drawing/2014/main" id="{BDA483C1-081C-9B7C-53F6-334EEDCFB6D2}"/>
              </a:ext>
            </a:extLst>
          </p:cNvPr>
          <p:cNvSpPr>
            <a:spLocks noGrp="1"/>
          </p:cNvSpPr>
          <p:nvPr>
            <p:ph type="subTitle" idx="1"/>
          </p:nvPr>
        </p:nvSpPr>
        <p:spPr>
          <a:xfrm>
            <a:off x="609600" y="5702709"/>
            <a:ext cx="5082073" cy="688760"/>
          </a:xfrm>
        </p:spPr>
        <p:txBody>
          <a:bodyPr>
            <a:normAutofit/>
          </a:bodyPr>
          <a:lstStyle/>
          <a:p>
            <a:pPr algn="l">
              <a:lnSpc>
                <a:spcPct val="90000"/>
              </a:lnSpc>
            </a:pPr>
            <a:r>
              <a:rPr lang="en-US" sz="1500" dirty="0"/>
              <a:t>Antoaneta </a:t>
            </a:r>
            <a:r>
              <a:rPr lang="en-US" sz="1500" dirty="0" err="1"/>
              <a:t>Mitkova</a:t>
            </a:r>
            <a:r>
              <a:rPr lang="en-US" sz="1500" dirty="0"/>
              <a:t> Petrova, </a:t>
            </a:r>
            <a:br>
              <a:rPr lang="en-US" sz="1500" dirty="0"/>
            </a:br>
            <a:r>
              <a:rPr lang="en-US" sz="1500" dirty="0"/>
              <a:t>Sofia University “St </a:t>
            </a:r>
            <a:r>
              <a:rPr lang="en-US" sz="1500" dirty="0" err="1"/>
              <a:t>Kliment</a:t>
            </a:r>
            <a:r>
              <a:rPr lang="en-US" sz="1500" dirty="0"/>
              <a:t> </a:t>
            </a:r>
            <a:r>
              <a:rPr lang="en-US" sz="1500" dirty="0" err="1"/>
              <a:t>Ohridski</a:t>
            </a:r>
            <a:r>
              <a:rPr lang="en-US" sz="1500" dirty="0"/>
              <a:t>“, Bulgaria</a:t>
            </a:r>
            <a:endParaRPr lang="bg-BG" sz="1500" dirty="0"/>
          </a:p>
        </p:txBody>
      </p:sp>
      <p:sp>
        <p:nvSpPr>
          <p:cNvPr id="12" name="Rectangle 11">
            <a:extLst>
              <a:ext uri="{FF2B5EF4-FFF2-40B4-BE49-F238E27FC236}">
                <a16:creationId xmlns:a16="http://schemas.microsoft.com/office/drawing/2014/main" id="{4F71A406-3CB7-4E4D-B434-24E6AA4F399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17723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pic>
        <p:nvPicPr>
          <p:cNvPr id="7" name="Picture 6" descr="A landscape with a lake and mountains&#10;&#10;Description automatically generated">
            <a:extLst>
              <a:ext uri="{FF2B5EF4-FFF2-40B4-BE49-F238E27FC236}">
                <a16:creationId xmlns:a16="http://schemas.microsoft.com/office/drawing/2014/main" id="{9DA39FC5-B395-6A0F-6E73-FEAAD13A2787}"/>
              </a:ext>
            </a:extLst>
          </p:cNvPr>
          <p:cNvPicPr>
            <a:picLocks noChangeAspect="1"/>
          </p:cNvPicPr>
          <p:nvPr/>
        </p:nvPicPr>
        <p:blipFill>
          <a:blip r:embed="rId2">
            <a:extLst>
              <a:ext uri="{28A0092B-C50C-407E-A947-70E740481C1C}">
                <a14:useLocalDpi xmlns:a14="http://schemas.microsoft.com/office/drawing/2010/main" val="0"/>
              </a:ext>
            </a:extLst>
          </a:blip>
          <a:srcRect l="7579" r="17749" b="1"/>
          <a:stretch/>
        </p:blipFill>
        <p:spPr>
          <a:xfrm>
            <a:off x="20" y="3"/>
            <a:ext cx="6050260" cy="4091667"/>
          </a:xfrm>
          <a:prstGeom prst="rect">
            <a:avLst/>
          </a:prstGeom>
        </p:spPr>
      </p:pic>
      <p:pic>
        <p:nvPicPr>
          <p:cNvPr id="5" name="Picture 4" descr="A river with a sandy island surrounded by green hills&#10;&#10;Description automatically generated">
            <a:extLst>
              <a:ext uri="{FF2B5EF4-FFF2-40B4-BE49-F238E27FC236}">
                <a16:creationId xmlns:a16="http://schemas.microsoft.com/office/drawing/2014/main" id="{7DB0827C-D5AD-C473-D0BE-3F8E3BD639B6}"/>
              </a:ext>
            </a:extLst>
          </p:cNvPr>
          <p:cNvPicPr>
            <a:picLocks noChangeAspect="1"/>
          </p:cNvPicPr>
          <p:nvPr/>
        </p:nvPicPr>
        <p:blipFill>
          <a:blip r:embed="rId3">
            <a:extLst>
              <a:ext uri="{28A0092B-C50C-407E-A947-70E740481C1C}">
                <a14:useLocalDpi xmlns:a14="http://schemas.microsoft.com/office/drawing/2010/main" val="0"/>
              </a:ext>
            </a:extLst>
          </a:blip>
          <a:srcRect l="1684" r="2" b="2"/>
          <a:stretch/>
        </p:blipFill>
        <p:spPr>
          <a:xfrm>
            <a:off x="6141719" y="-683"/>
            <a:ext cx="6050280" cy="4092348"/>
          </a:xfrm>
          <a:prstGeom prst="rect">
            <a:avLst/>
          </a:prstGeom>
        </p:spPr>
      </p:pic>
    </p:spTree>
    <p:extLst>
      <p:ext uri="{BB962C8B-B14F-4D97-AF65-F5344CB8AC3E}">
        <p14:creationId xmlns:p14="http://schemas.microsoft.com/office/powerpoint/2010/main" val="383254301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C778355-687C-56F0-8861-4BAE8E27063A}"/>
              </a:ext>
            </a:extLst>
          </p:cNvPr>
          <p:cNvSpPr>
            <a:spLocks noGrp="1"/>
          </p:cNvSpPr>
          <p:nvPr>
            <p:ph type="title"/>
          </p:nvPr>
        </p:nvSpPr>
        <p:spPr>
          <a:xfrm>
            <a:off x="1333502" y="609600"/>
            <a:ext cx="8596668" cy="1320800"/>
          </a:xfrm>
        </p:spPr>
        <p:txBody>
          <a:bodyPr>
            <a:normAutofit/>
          </a:bodyPr>
          <a:lstStyle/>
          <a:p>
            <a:r>
              <a:rPr lang="en-US" dirty="0"/>
              <a:t>Introduction</a:t>
            </a:r>
            <a:endParaRPr lang="bg-BG" dirty="0"/>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bg-BG"/>
          </a:p>
        </p:txBody>
      </p:sp>
      <p:sp>
        <p:nvSpPr>
          <p:cNvPr id="3" name="Content Placeholder 2">
            <a:extLst>
              <a:ext uri="{FF2B5EF4-FFF2-40B4-BE49-F238E27FC236}">
                <a16:creationId xmlns:a16="http://schemas.microsoft.com/office/drawing/2014/main" id="{883A4FE3-5CA5-8AE0-738B-C19552F3ABE1}"/>
              </a:ext>
            </a:extLst>
          </p:cNvPr>
          <p:cNvSpPr>
            <a:spLocks noGrp="1"/>
          </p:cNvSpPr>
          <p:nvPr>
            <p:ph idx="1"/>
          </p:nvPr>
        </p:nvSpPr>
        <p:spPr>
          <a:xfrm>
            <a:off x="1333502" y="2160589"/>
            <a:ext cx="8596668" cy="3880773"/>
          </a:xfrm>
        </p:spPr>
        <p:txBody>
          <a:bodyPr>
            <a:normAutofit/>
          </a:bodyPr>
          <a:lstStyle/>
          <a:p>
            <a:pPr>
              <a:lnSpc>
                <a:spcPct val="90000"/>
              </a:lnSpc>
            </a:pPr>
            <a:r>
              <a:rPr lang="en-US" dirty="0"/>
              <a:t>The Eastern </a:t>
            </a:r>
            <a:r>
              <a:rPr lang="en-US" dirty="0" err="1"/>
              <a:t>Rhodopes</a:t>
            </a:r>
            <a:r>
              <a:rPr lang="en-US" dirty="0"/>
              <a:t> region, characterized by its unique biogeographical features, cultural heritage, and strategic geopolitical position, faces significant socio-economic challenges, including demographic decline, infrastructural deficits, and economic underdevelopment. </a:t>
            </a:r>
          </a:p>
          <a:p>
            <a:pPr>
              <a:lnSpc>
                <a:spcPct val="90000"/>
              </a:lnSpc>
            </a:pPr>
            <a:r>
              <a:rPr lang="en-US" dirty="0" smtClean="0"/>
              <a:t>This </a:t>
            </a:r>
            <a:r>
              <a:rPr lang="en-US" dirty="0"/>
              <a:t>study investigates the potential of innovation as a transformative driver for fostering resilient, inclusive, and sustainable growth within the region</a:t>
            </a:r>
            <a:r>
              <a:rPr lang="en-US" dirty="0" smtClean="0"/>
              <a:t>.</a:t>
            </a:r>
          </a:p>
          <a:p>
            <a:pPr>
              <a:lnSpc>
                <a:spcPct val="90000"/>
              </a:lnSpc>
            </a:pPr>
            <a:r>
              <a:rPr lang="en-US" dirty="0"/>
              <a:t>The strategy for flexible, inclusive, and sustainable growth involves a regional geographical concentration of interrelated components and institutions governed by common regulations. As such, this strategy would provide a robust foundation for addressing challenges that range widely from globalization to demographic shifts within the area. It serves the tourism industry by concentrating tourism resources, opportunities, experiences, and potential in collaboration with local administration and representatives of governmental authorities, aiming to offer an attractive tourism service.</a:t>
            </a:r>
            <a:endParaRPr lang="en-US" dirty="0" smtClean="0"/>
          </a:p>
        </p:txBody>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bg-BG"/>
          </a:p>
        </p:txBody>
      </p:sp>
    </p:spTree>
    <p:extLst>
      <p:ext uri="{BB962C8B-B14F-4D97-AF65-F5344CB8AC3E}">
        <p14:creationId xmlns:p14="http://schemas.microsoft.com/office/powerpoint/2010/main" val="3638600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8DF4D7F6-81B5-452A-9CE6-76D81F91D41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3952C0C-448F-65AC-4FE5-B69015D82AD5}"/>
              </a:ext>
            </a:extLst>
          </p:cNvPr>
          <p:cNvSpPr>
            <a:spLocks noGrp="1"/>
          </p:cNvSpPr>
          <p:nvPr>
            <p:ph type="title"/>
          </p:nvPr>
        </p:nvSpPr>
        <p:spPr>
          <a:xfrm>
            <a:off x="1333502" y="609600"/>
            <a:ext cx="8596668" cy="1320800"/>
          </a:xfrm>
        </p:spPr>
        <p:txBody>
          <a:bodyPr>
            <a:normAutofit/>
          </a:bodyPr>
          <a:lstStyle/>
          <a:p>
            <a:r>
              <a:rPr lang="en-US" dirty="0" smtClean="0"/>
              <a:t>Biogeographical </a:t>
            </a:r>
            <a:r>
              <a:rPr lang="en-US" dirty="0"/>
              <a:t>characteristics of the Eastern </a:t>
            </a:r>
            <a:r>
              <a:rPr lang="en-US" dirty="0" err="1"/>
              <a:t>Rhodopes</a:t>
            </a:r>
            <a:r>
              <a:rPr lang="en-US" dirty="0"/>
              <a:t> Region in Bulgaria </a:t>
            </a:r>
            <a:endParaRPr lang="bg-BG" dirty="0"/>
          </a:p>
        </p:txBody>
      </p:sp>
      <p:sp>
        <p:nvSpPr>
          <p:cNvPr id="17" name="Isosceles Triangle 16">
            <a:extLst>
              <a:ext uri="{FF2B5EF4-FFF2-40B4-BE49-F238E27FC236}">
                <a16:creationId xmlns:a16="http://schemas.microsoft.com/office/drawing/2014/main" id="{4600514D-20FB-4559-97DC-D1DC39E6C3D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bg-BG"/>
          </a:p>
        </p:txBody>
      </p:sp>
      <p:sp>
        <p:nvSpPr>
          <p:cNvPr id="19" name="Isosceles Triangle 18">
            <a:extLst>
              <a:ext uri="{FF2B5EF4-FFF2-40B4-BE49-F238E27FC236}">
                <a16:creationId xmlns:a16="http://schemas.microsoft.com/office/drawing/2014/main" id="{266F638A-E405-4AC0-B984-72E5813B0D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38534" y="3818467"/>
            <a:ext cx="4450292" cy="3039533"/>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bg-BG"/>
          </a:p>
        </p:txBody>
      </p:sp>
      <p:cxnSp>
        <p:nvCxnSpPr>
          <p:cNvPr id="14" name="Straight Connector 13">
            <a:extLst>
              <a:ext uri="{FF2B5EF4-FFF2-40B4-BE49-F238E27FC236}">
                <a16:creationId xmlns:a16="http://schemas.microsoft.com/office/drawing/2014/main" id="{7D1CBE93-B17D-4509-843C-82287C38032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134600" y="0"/>
            <a:ext cx="1727200" cy="6858000"/>
          </a:xfrm>
          <a:prstGeom prst="line">
            <a:avLst/>
          </a:prstGeom>
          <a:ln w="15875" cap="sq">
            <a:solidFill>
              <a:schemeClr val="accent2"/>
            </a:solidFill>
            <a:beve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AE6277B4-6A43-48AB-89B2-3442221619C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15875">
            <a:solidFill>
              <a:schemeClr val="accent1"/>
            </a:solidFill>
          </a:ln>
        </p:spPr>
        <p:style>
          <a:lnRef idx="2">
            <a:schemeClr val="accent1"/>
          </a:lnRef>
          <a:fillRef idx="0">
            <a:schemeClr val="accent1"/>
          </a:fillRef>
          <a:effectRef idx="1">
            <a:schemeClr val="accent1"/>
          </a:effectRef>
          <a:fontRef idx="minor">
            <a:schemeClr val="tx1"/>
          </a:fontRef>
        </p:style>
      </p:cxnSp>
      <p:sp>
        <p:nvSpPr>
          <p:cNvPr id="3" name="Content Placeholder 2">
            <a:extLst>
              <a:ext uri="{FF2B5EF4-FFF2-40B4-BE49-F238E27FC236}">
                <a16:creationId xmlns:a16="http://schemas.microsoft.com/office/drawing/2014/main" id="{65770D15-A50E-0EA3-DAE1-180CC7D47E07}"/>
              </a:ext>
            </a:extLst>
          </p:cNvPr>
          <p:cNvSpPr>
            <a:spLocks noGrp="1"/>
          </p:cNvSpPr>
          <p:nvPr>
            <p:ph idx="1"/>
          </p:nvPr>
        </p:nvSpPr>
        <p:spPr>
          <a:xfrm>
            <a:off x="1045029" y="1930401"/>
            <a:ext cx="8759371" cy="1605902"/>
          </a:xfrm>
        </p:spPr>
        <p:txBody>
          <a:bodyPr>
            <a:normAutofit fontScale="92500" lnSpcReduction="10000"/>
          </a:bodyPr>
          <a:lstStyle/>
          <a:p>
            <a:pPr marL="0" indent="0">
              <a:buNone/>
            </a:pPr>
            <a:r>
              <a:rPr lang="en-US" dirty="0"/>
              <a:t>The exceptional diversity of the </a:t>
            </a:r>
            <a:r>
              <a:rPr lang="en-US" dirty="0" err="1"/>
              <a:t>Rhodopes</a:t>
            </a:r>
            <a:r>
              <a:rPr lang="en-US" dirty="0"/>
              <a:t>' physical geography underpins the region’s rich and unique biodiversity. Situated at the crossroads of two continents - Asia and Europe - the </a:t>
            </a:r>
            <a:r>
              <a:rPr lang="en-US" dirty="0" err="1"/>
              <a:t>Rhodopes</a:t>
            </a:r>
            <a:r>
              <a:rPr lang="en-US" dirty="0"/>
              <a:t> serve as a transitional zone between two climatic belts: Mediterranean and continental. This convergence fosters remarkable floristic diversity, including numerous endemic plant species found exclusively in this region. Notably, the Eastern </a:t>
            </a:r>
            <a:r>
              <a:rPr lang="en-US" dirty="0" err="1"/>
              <a:t>Rhodopes</a:t>
            </a:r>
            <a:r>
              <a:rPr lang="en-US" dirty="0"/>
              <a:t> harbor over 50% of Bulgaria’s documented plant species</a:t>
            </a:r>
            <a:r>
              <a:rPr lang="en-US" dirty="0" smtClean="0"/>
              <a:t>.</a:t>
            </a:r>
          </a:p>
          <a:p>
            <a:pPr marL="0" indent="0">
              <a:buNone/>
            </a:pPr>
            <a:endParaRPr lang="bg-BG" dirty="0"/>
          </a:p>
        </p:txBody>
      </p:sp>
      <p:sp>
        <p:nvSpPr>
          <p:cNvPr id="18" name="Rectangle 27">
            <a:extLst>
              <a:ext uri="{FF2B5EF4-FFF2-40B4-BE49-F238E27FC236}">
                <a16:creationId xmlns:a16="http://schemas.microsoft.com/office/drawing/2014/main" id="{27B538D5-95DB-47ED-9CB4-34AE5BF78E6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5641" y="0"/>
            <a:ext cx="1766359" cy="68580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bg-BG"/>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8283" y="3536304"/>
            <a:ext cx="6709012" cy="3051108"/>
          </a:xfrm>
          <a:prstGeom prst="rect">
            <a:avLst/>
          </a:prstGeom>
        </p:spPr>
      </p:pic>
    </p:spTree>
    <p:extLst>
      <p:ext uri="{BB962C8B-B14F-4D97-AF65-F5344CB8AC3E}">
        <p14:creationId xmlns:p14="http://schemas.microsoft.com/office/powerpoint/2010/main" val="4063720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building with a gate and a fence&#10;&#10;Description automatically generated">
            <a:extLst>
              <a:ext uri="{FF2B5EF4-FFF2-40B4-BE49-F238E27FC236}">
                <a16:creationId xmlns:a16="http://schemas.microsoft.com/office/drawing/2014/main" id="{2A6FDECB-26FA-7CBE-4F47-0BE9DE72F481}"/>
              </a:ext>
            </a:extLst>
          </p:cNvPr>
          <p:cNvPicPr>
            <a:picLocks noChangeAspect="1"/>
          </p:cNvPicPr>
          <p:nvPr/>
        </p:nvPicPr>
        <p:blipFill>
          <a:blip r:embed="rId2">
            <a:extLst>
              <a:ext uri="{28A0092B-C50C-407E-A947-70E740481C1C}">
                <a14:useLocalDpi xmlns:a14="http://schemas.microsoft.com/office/drawing/2010/main" val="0"/>
              </a:ext>
            </a:extLst>
          </a:blip>
          <a:srcRect l="5574" r="17318" b="-2"/>
          <a:stretch/>
        </p:blipFill>
        <p:spPr>
          <a:xfrm>
            <a:off x="9206287" y="226967"/>
            <a:ext cx="3010864" cy="2606429"/>
          </a:xfrm>
          <a:custGeom>
            <a:avLst/>
            <a:gdLst/>
            <a:ahLst/>
            <a:cxnLst/>
            <a:rect l="l" t="t" r="r" b="b"/>
            <a:pathLst>
              <a:path w="7922146" h="6858001">
                <a:moveTo>
                  <a:pt x="379987" y="0"/>
                </a:moveTo>
                <a:lnTo>
                  <a:pt x="5304971" y="0"/>
                </a:lnTo>
                <a:lnTo>
                  <a:pt x="7065281" y="0"/>
                </a:lnTo>
                <a:lnTo>
                  <a:pt x="7397540" y="0"/>
                </a:lnTo>
                <a:lnTo>
                  <a:pt x="7397540" y="1"/>
                </a:lnTo>
                <a:lnTo>
                  <a:pt x="7922146" y="1"/>
                </a:lnTo>
                <a:lnTo>
                  <a:pt x="7922146" y="6858001"/>
                </a:lnTo>
                <a:lnTo>
                  <a:pt x="7065281" y="6858001"/>
                </a:lnTo>
                <a:lnTo>
                  <a:pt x="7065281" y="6858000"/>
                </a:lnTo>
                <a:lnTo>
                  <a:pt x="5932989" y="6858000"/>
                </a:lnTo>
                <a:lnTo>
                  <a:pt x="5932989" y="6858001"/>
                </a:lnTo>
                <a:lnTo>
                  <a:pt x="27809" y="6858001"/>
                </a:lnTo>
                <a:lnTo>
                  <a:pt x="1803228" y="4521201"/>
                </a:lnTo>
                <a:close/>
                <a:moveTo>
                  <a:pt x="0" y="0"/>
                </a:moveTo>
                <a:lnTo>
                  <a:pt x="379987" y="0"/>
                </a:lnTo>
                <a:lnTo>
                  <a:pt x="0" y="407"/>
                </a:lnTo>
                <a:close/>
              </a:path>
            </a:pathLst>
          </a:custGeom>
        </p:spPr>
      </p:pic>
      <p:sp>
        <p:nvSpPr>
          <p:cNvPr id="2" name="Title 1">
            <a:extLst>
              <a:ext uri="{FF2B5EF4-FFF2-40B4-BE49-F238E27FC236}">
                <a16:creationId xmlns:a16="http://schemas.microsoft.com/office/drawing/2014/main" id="{22FB767E-858E-5821-651B-74CDD48ADFB1}"/>
              </a:ext>
            </a:extLst>
          </p:cNvPr>
          <p:cNvSpPr>
            <a:spLocks noGrp="1"/>
          </p:cNvSpPr>
          <p:nvPr>
            <p:ph type="title"/>
          </p:nvPr>
        </p:nvSpPr>
        <p:spPr>
          <a:xfrm>
            <a:off x="839755" y="214604"/>
            <a:ext cx="8602825" cy="1110343"/>
          </a:xfrm>
        </p:spPr>
        <p:txBody>
          <a:bodyPr>
            <a:normAutofit fontScale="90000"/>
          </a:bodyPr>
          <a:lstStyle/>
          <a:p>
            <a:r>
              <a:rPr lang="en-US" dirty="0" smtClean="0"/>
              <a:t>Objectives </a:t>
            </a:r>
            <a:r>
              <a:rPr lang="en-US" dirty="0"/>
              <a:t>of the flexible, inclusive and sustainable growth strategy</a:t>
            </a:r>
            <a:endParaRPr lang="bg-BG" dirty="0"/>
          </a:p>
        </p:txBody>
      </p:sp>
      <p:sp>
        <p:nvSpPr>
          <p:cNvPr id="3" name="Content Placeholder 2">
            <a:extLst>
              <a:ext uri="{FF2B5EF4-FFF2-40B4-BE49-F238E27FC236}">
                <a16:creationId xmlns:a16="http://schemas.microsoft.com/office/drawing/2014/main" id="{34B897E8-B28C-1BD4-F337-A417B3823DC4}"/>
              </a:ext>
            </a:extLst>
          </p:cNvPr>
          <p:cNvSpPr>
            <a:spLocks noGrp="1"/>
          </p:cNvSpPr>
          <p:nvPr>
            <p:ph idx="1"/>
          </p:nvPr>
        </p:nvSpPr>
        <p:spPr>
          <a:xfrm>
            <a:off x="677333" y="1324947"/>
            <a:ext cx="9045165" cy="5318449"/>
          </a:xfrm>
        </p:spPr>
        <p:txBody>
          <a:bodyPr>
            <a:normAutofit/>
          </a:bodyPr>
          <a:lstStyle/>
          <a:p>
            <a:pPr>
              <a:lnSpc>
                <a:spcPct val="90000"/>
              </a:lnSpc>
            </a:pPr>
            <a:r>
              <a:rPr lang="en-US" sz="1400" dirty="0"/>
              <a:t>The implementation of this strategic framework aims to achieve the following key outcomes: </a:t>
            </a:r>
          </a:p>
          <a:p>
            <a:pPr>
              <a:lnSpc>
                <a:spcPct val="90000"/>
              </a:lnSpc>
            </a:pPr>
            <a:r>
              <a:rPr lang="en-US" sz="1400" dirty="0"/>
              <a:t>•	The stimulation of entrepreneurial dynamism, which serves to broaden the strategic horizon and amplify its dissemination;</a:t>
            </a:r>
          </a:p>
          <a:p>
            <a:pPr>
              <a:lnSpc>
                <a:spcPct val="90000"/>
              </a:lnSpc>
            </a:pPr>
            <a:r>
              <a:rPr lang="en-US" sz="1400" dirty="0"/>
              <a:t>•	The cultivation and enhancement of the natural and historical endowments of the cross-border </a:t>
            </a:r>
            <a:r>
              <a:rPr lang="en-US" sz="1400" dirty="0" smtClean="0"/>
              <a:t>region;</a:t>
            </a:r>
            <a:endParaRPr lang="en-US" sz="1400" dirty="0"/>
          </a:p>
          <a:p>
            <a:pPr>
              <a:lnSpc>
                <a:spcPct val="90000"/>
              </a:lnSpc>
            </a:pPr>
            <a:r>
              <a:rPr lang="en-US" sz="1400" dirty="0"/>
              <a:t>•	Expanding commercial distribution channels for all locally manufactured goods to stimulate regional economic growth;</a:t>
            </a:r>
          </a:p>
          <a:p>
            <a:pPr>
              <a:lnSpc>
                <a:spcPct val="90000"/>
              </a:lnSpc>
            </a:pPr>
            <a:r>
              <a:rPr lang="en-US" sz="1400" dirty="0"/>
              <a:t>•	Stimulating the sector through targeted prioritization of activities with the highest market penetration and consumer impact, characterized by clearly delineated challenges and enhanced growth potential;</a:t>
            </a:r>
          </a:p>
          <a:p>
            <a:pPr>
              <a:lnSpc>
                <a:spcPct val="90000"/>
              </a:lnSpc>
            </a:pPr>
            <a:r>
              <a:rPr lang="en-US" sz="1400" dirty="0"/>
              <a:t>•	Expansion of regional employment figures coupled with systematic upskilling of human capital; </a:t>
            </a:r>
          </a:p>
          <a:p>
            <a:pPr>
              <a:lnSpc>
                <a:spcPct val="90000"/>
              </a:lnSpc>
            </a:pPr>
            <a:r>
              <a:rPr lang="en-US" sz="1400" dirty="0"/>
              <a:t>•	Enhancement of participant competitiveness through managerial capacity building;</a:t>
            </a:r>
          </a:p>
          <a:p>
            <a:pPr>
              <a:lnSpc>
                <a:spcPct val="90000"/>
              </a:lnSpc>
            </a:pPr>
            <a:r>
              <a:rPr lang="en-US" sz="1400" dirty="0"/>
              <a:t>•	Progressive improvement in specialized service accessibility, novel product/service offerings, and market diversification;</a:t>
            </a:r>
          </a:p>
          <a:p>
            <a:pPr>
              <a:lnSpc>
                <a:spcPct val="90000"/>
              </a:lnSpc>
            </a:pPr>
            <a:r>
              <a:rPr lang="en-US" sz="1400" dirty="0"/>
              <a:t>•	Systematic knowledge sharing, technology transfer protocols, and inclusive strategy development;</a:t>
            </a:r>
          </a:p>
          <a:p>
            <a:pPr>
              <a:lnSpc>
                <a:spcPct val="90000"/>
              </a:lnSpc>
            </a:pPr>
            <a:r>
              <a:rPr lang="en-US" sz="1400" dirty="0" smtClean="0"/>
              <a:t>•</a:t>
            </a:r>
            <a:r>
              <a:rPr lang="en-US" sz="1400" dirty="0"/>
              <a:t>	Coordinated cultural-economic initiatives (transport networks, festivals, trade expositions, thematic publications, regional branding campaigns);</a:t>
            </a:r>
          </a:p>
          <a:p>
            <a:pPr>
              <a:lnSpc>
                <a:spcPct val="90000"/>
              </a:lnSpc>
            </a:pPr>
            <a:r>
              <a:rPr lang="en-US" sz="1400" dirty="0"/>
              <a:t>•	Interregional cooperation aimed at cultivating favorable business ecosystems and tourism development frameworks;</a:t>
            </a:r>
          </a:p>
          <a:p>
            <a:pPr>
              <a:lnSpc>
                <a:spcPct val="90000"/>
              </a:lnSpc>
            </a:pPr>
            <a:r>
              <a:rPr lang="en-US" sz="1400" dirty="0"/>
              <a:t>•	Implementation of targeted marketing strategies for indigenous products to enhance tourist appeal, coupled with the development and institutionalization of a distinctive collective brand identity;</a:t>
            </a:r>
          </a:p>
          <a:p>
            <a:pPr>
              <a:lnSpc>
                <a:spcPct val="90000"/>
              </a:lnSpc>
            </a:pPr>
            <a:endParaRPr lang="bg-BG" sz="900" dirty="0"/>
          </a:p>
        </p:txBody>
      </p:sp>
      <p:cxnSp>
        <p:nvCxnSpPr>
          <p:cNvPr id="10" name="Straight Connector 9">
            <a:extLst>
              <a:ext uri="{FF2B5EF4-FFF2-40B4-BE49-F238E27FC236}">
                <a16:creationId xmlns:a16="http://schemas.microsoft.com/office/drawing/2014/main" id="{64FA5DFF-7FE6-4855-84E6-DFA78EE978B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2AFD8CBA-54A3-4363-991B-B9C631BBFA74}"/>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4" name="Rectangle 23">
            <a:extLst>
              <a:ext uri="{FF2B5EF4-FFF2-40B4-BE49-F238E27FC236}">
                <a16:creationId xmlns:a16="http://schemas.microsoft.com/office/drawing/2014/main" id="{3F088236-D655-4F88-B238-E1676235802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bg-BG"/>
          </a:p>
        </p:txBody>
      </p:sp>
      <p:sp>
        <p:nvSpPr>
          <p:cNvPr id="16" name="Rectangle 25">
            <a:extLst>
              <a:ext uri="{FF2B5EF4-FFF2-40B4-BE49-F238E27FC236}">
                <a16:creationId xmlns:a16="http://schemas.microsoft.com/office/drawing/2014/main" id="{3DAC0C92-199E-475C-9390-119A9B02727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bg-BG"/>
          </a:p>
        </p:txBody>
      </p:sp>
      <p:sp>
        <p:nvSpPr>
          <p:cNvPr id="18" name="Isosceles Triangle 24">
            <a:extLst>
              <a:ext uri="{FF2B5EF4-FFF2-40B4-BE49-F238E27FC236}">
                <a16:creationId xmlns:a16="http://schemas.microsoft.com/office/drawing/2014/main" id="{C4CFB339-0ED8-4FE2-9EF1-6D1375B8499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bg-BG"/>
          </a:p>
        </p:txBody>
      </p:sp>
      <p:sp>
        <p:nvSpPr>
          <p:cNvPr id="20" name="Rectangle 27">
            <a:extLst>
              <a:ext uri="{FF2B5EF4-FFF2-40B4-BE49-F238E27FC236}">
                <a16:creationId xmlns:a16="http://schemas.microsoft.com/office/drawing/2014/main" id="{31896C80-2069-4431-9C19-83B91373449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47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bg-BG"/>
          </a:p>
        </p:txBody>
      </p:sp>
      <p:sp>
        <p:nvSpPr>
          <p:cNvPr id="22" name="Rectangle 28">
            <a:extLst>
              <a:ext uri="{FF2B5EF4-FFF2-40B4-BE49-F238E27FC236}">
                <a16:creationId xmlns:a16="http://schemas.microsoft.com/office/drawing/2014/main" id="{BF120A21-0841-4823-B0C4-28AEBCEF9B7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bg-BG"/>
          </a:p>
        </p:txBody>
      </p:sp>
      <p:sp>
        <p:nvSpPr>
          <p:cNvPr id="24" name="Rectangle 29">
            <a:extLst>
              <a:ext uri="{FF2B5EF4-FFF2-40B4-BE49-F238E27FC236}">
                <a16:creationId xmlns:a16="http://schemas.microsoft.com/office/drawing/2014/main" id="{DBB05BAE-BBD3-4289-899F-A6851503C6B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bg-BG"/>
          </a:p>
        </p:txBody>
      </p:sp>
      <p:sp>
        <p:nvSpPr>
          <p:cNvPr id="26" name="Isosceles Triangle 29">
            <a:extLst>
              <a:ext uri="{FF2B5EF4-FFF2-40B4-BE49-F238E27FC236}">
                <a16:creationId xmlns:a16="http://schemas.microsoft.com/office/drawing/2014/main" id="{9874D11C-36F5-4BBE-A490-019A54E953B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bg-BG"/>
          </a:p>
        </p:txBody>
      </p:sp>
    </p:spTree>
    <p:extLst>
      <p:ext uri="{BB962C8B-B14F-4D97-AF65-F5344CB8AC3E}">
        <p14:creationId xmlns:p14="http://schemas.microsoft.com/office/powerpoint/2010/main" val="1204738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FC3E247-BA04-C579-6335-3C7AD4F02D23}"/>
              </a:ext>
            </a:extLst>
          </p:cNvPr>
          <p:cNvSpPr>
            <a:spLocks noGrp="1"/>
          </p:cNvSpPr>
          <p:nvPr>
            <p:ph type="title"/>
          </p:nvPr>
        </p:nvSpPr>
        <p:spPr>
          <a:xfrm>
            <a:off x="1333502" y="609600"/>
            <a:ext cx="8267698" cy="724678"/>
          </a:xfrm>
        </p:spPr>
        <p:txBody>
          <a:bodyPr>
            <a:normAutofit/>
          </a:bodyPr>
          <a:lstStyle/>
          <a:p>
            <a:r>
              <a:rPr lang="en-US" dirty="0" smtClean="0"/>
              <a:t>Strategic </a:t>
            </a:r>
            <a:r>
              <a:rPr lang="en-US" dirty="0"/>
              <a:t>framework</a:t>
            </a:r>
            <a:endParaRPr lang="bg-BG" dirty="0"/>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bg-BG"/>
          </a:p>
        </p:txBody>
      </p:sp>
      <p:pic>
        <p:nvPicPr>
          <p:cNvPr id="4" name="Content Placeholder 3"/>
          <p:cNvPicPr>
            <a:picLocks noGrp="1" noChangeAspect="1"/>
          </p:cNvPicPr>
          <p:nvPr>
            <p:ph idx="1"/>
          </p:nvPr>
        </p:nvPicPr>
        <p:blipFill>
          <a:blip r:embed="rId2"/>
          <a:stretch>
            <a:fillRect/>
          </a:stretch>
        </p:blipFill>
        <p:spPr>
          <a:xfrm>
            <a:off x="1333501" y="1334278"/>
            <a:ext cx="9900555" cy="5178489"/>
          </a:xfrm>
          <a:prstGeom prst="rect">
            <a:avLst/>
          </a:prstGeom>
        </p:spPr>
      </p:pic>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bg-BG"/>
          </a:p>
        </p:txBody>
      </p:sp>
    </p:spTree>
    <p:extLst>
      <p:ext uri="{BB962C8B-B14F-4D97-AF65-F5344CB8AC3E}">
        <p14:creationId xmlns:p14="http://schemas.microsoft.com/office/powerpoint/2010/main" val="21270495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88C06-9862-EDFE-37C5-48E9EE66C7A8}"/>
              </a:ext>
            </a:extLst>
          </p:cNvPr>
          <p:cNvSpPr>
            <a:spLocks noGrp="1"/>
          </p:cNvSpPr>
          <p:nvPr>
            <p:ph type="title"/>
          </p:nvPr>
        </p:nvSpPr>
        <p:spPr/>
        <p:txBody>
          <a:bodyPr/>
          <a:lstStyle/>
          <a:p>
            <a:r>
              <a:rPr lang="en-US" dirty="0"/>
              <a:t>DISCUSSION </a:t>
            </a:r>
            <a:endParaRPr lang="bg-BG" dirty="0"/>
          </a:p>
        </p:txBody>
      </p:sp>
      <p:sp>
        <p:nvSpPr>
          <p:cNvPr id="3" name="Content Placeholder 2">
            <a:extLst>
              <a:ext uri="{FF2B5EF4-FFF2-40B4-BE49-F238E27FC236}">
                <a16:creationId xmlns:a16="http://schemas.microsoft.com/office/drawing/2014/main" id="{7C442456-F5AA-5135-AFC7-E5E602A4A274}"/>
              </a:ext>
            </a:extLst>
          </p:cNvPr>
          <p:cNvSpPr>
            <a:spLocks noGrp="1"/>
          </p:cNvSpPr>
          <p:nvPr>
            <p:ph idx="1"/>
          </p:nvPr>
        </p:nvSpPr>
        <p:spPr>
          <a:xfrm>
            <a:off x="677334" y="1627633"/>
            <a:ext cx="8596668" cy="4413730"/>
          </a:xfrm>
        </p:spPr>
        <p:txBody>
          <a:bodyPr>
            <a:normAutofit/>
          </a:bodyPr>
          <a:lstStyle/>
          <a:p>
            <a:r>
              <a:rPr lang="en-US" dirty="0" smtClean="0"/>
              <a:t>Could the </a:t>
            </a:r>
            <a:r>
              <a:rPr lang="en-US" dirty="0"/>
              <a:t>strategy for flexible, inclusive, and sustainable growth </a:t>
            </a:r>
            <a:r>
              <a:rPr lang="en-US" dirty="0" smtClean="0"/>
              <a:t>enhance </a:t>
            </a:r>
            <a:r>
              <a:rPr lang="en-US" dirty="0"/>
              <a:t>the positioning of tourism services in both domestic and international </a:t>
            </a:r>
            <a:r>
              <a:rPr lang="en-US" dirty="0" smtClean="0"/>
              <a:t>markets?</a:t>
            </a:r>
          </a:p>
          <a:p>
            <a:endParaRPr lang="en-US" dirty="0"/>
          </a:p>
          <a:p>
            <a:r>
              <a:rPr lang="en-US" dirty="0" smtClean="0"/>
              <a:t>Can we adapt to sustainability?</a:t>
            </a:r>
          </a:p>
          <a:p>
            <a:pPr marL="0" indent="0">
              <a:buNone/>
            </a:pPr>
            <a:r>
              <a:rPr lang="en-US" dirty="0"/>
              <a:t> The sustainable development strategy will prioritize preserving the region’s unique identity—from its open pastures and exceptional biodiversity featuring rare flora and fauna to the production of culinary delicacies and wines, along with their commercialization.</a:t>
            </a:r>
            <a:endParaRPr lang="bg-BG" dirty="0"/>
          </a:p>
        </p:txBody>
      </p:sp>
    </p:spTree>
    <p:extLst>
      <p:ext uri="{BB962C8B-B14F-4D97-AF65-F5344CB8AC3E}">
        <p14:creationId xmlns:p14="http://schemas.microsoft.com/office/powerpoint/2010/main" val="32420151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80B86A7-A1EC-475B-9166-88902B033A3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6B0F83B-1162-1370-1183-61C765D83C6B}"/>
              </a:ext>
            </a:extLst>
          </p:cNvPr>
          <p:cNvSpPr>
            <a:spLocks noGrp="1"/>
          </p:cNvSpPr>
          <p:nvPr>
            <p:ph type="title"/>
          </p:nvPr>
        </p:nvSpPr>
        <p:spPr>
          <a:xfrm>
            <a:off x="1333502" y="609600"/>
            <a:ext cx="8596668" cy="1320800"/>
          </a:xfrm>
        </p:spPr>
        <p:txBody>
          <a:bodyPr>
            <a:normAutofit/>
          </a:bodyPr>
          <a:lstStyle/>
          <a:p>
            <a:r>
              <a:rPr lang="en-US" dirty="0"/>
              <a:t>Conclusion</a:t>
            </a:r>
            <a:endParaRPr lang="bg-BG" dirty="0"/>
          </a:p>
        </p:txBody>
      </p:sp>
      <p:sp>
        <p:nvSpPr>
          <p:cNvPr id="10"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bg-BG"/>
          </a:p>
        </p:txBody>
      </p:sp>
      <p:sp>
        <p:nvSpPr>
          <p:cNvPr id="3" name="Content Placeholder 2">
            <a:extLst>
              <a:ext uri="{FF2B5EF4-FFF2-40B4-BE49-F238E27FC236}">
                <a16:creationId xmlns:a16="http://schemas.microsoft.com/office/drawing/2014/main" id="{44DDBC74-FA8D-C67D-2CFE-A45080B53B5E}"/>
              </a:ext>
            </a:extLst>
          </p:cNvPr>
          <p:cNvSpPr>
            <a:spLocks noGrp="1"/>
          </p:cNvSpPr>
          <p:nvPr>
            <p:ph idx="1"/>
          </p:nvPr>
        </p:nvSpPr>
        <p:spPr>
          <a:xfrm>
            <a:off x="1333502" y="1651519"/>
            <a:ext cx="8596668" cy="4389844"/>
          </a:xfrm>
        </p:spPr>
        <p:txBody>
          <a:bodyPr>
            <a:noAutofit/>
          </a:bodyPr>
          <a:lstStyle/>
          <a:p>
            <a:pPr marL="0" indent="0">
              <a:lnSpc>
                <a:spcPct val="90000"/>
              </a:lnSpc>
              <a:buNone/>
            </a:pPr>
            <a:r>
              <a:rPr lang="en-US" sz="1600" dirty="0"/>
              <a:t>The Eastern Rhodopes have significant prerequisites for tourism development. The main areas of development should be concentrated in three main groups:</a:t>
            </a:r>
          </a:p>
          <a:p>
            <a:pPr>
              <a:lnSpc>
                <a:spcPct val="90000"/>
              </a:lnSpc>
            </a:pPr>
            <a:r>
              <a:rPr lang="en-US" sz="1600" dirty="0"/>
              <a:t>Diversification of the tourism product and offering alternative forms of tourism, such as cultural tourism, ecotourism, weekend tourism, family tourism, </a:t>
            </a:r>
            <a:r>
              <a:rPr lang="en-US" sz="1600" dirty="0" err="1"/>
              <a:t>balneo</a:t>
            </a:r>
            <a:r>
              <a:rPr lang="en-US" sz="1600" dirty="0"/>
              <a:t>-tourism and sightseeing trips. </a:t>
            </a:r>
          </a:p>
          <a:p>
            <a:pPr>
              <a:lnSpc>
                <a:spcPct val="90000"/>
              </a:lnSpc>
            </a:pPr>
            <a:r>
              <a:rPr lang="en-US" sz="1600" dirty="0"/>
              <a:t>Achieving regional cooperation between the different municipalities in the Eastern Rhodopes. </a:t>
            </a:r>
          </a:p>
          <a:p>
            <a:pPr>
              <a:lnSpc>
                <a:spcPct val="90000"/>
              </a:lnSpc>
            </a:pPr>
            <a:r>
              <a:rPr lang="en-US" sz="1600" dirty="0"/>
              <a:t>Raising awareness of cultural assets, historical sites and natural features to attract more foreign tourists. </a:t>
            </a:r>
          </a:p>
          <a:p>
            <a:pPr>
              <a:lnSpc>
                <a:spcPct val="90000"/>
              </a:lnSpc>
            </a:pPr>
            <a:r>
              <a:rPr lang="en-US" sz="1600" dirty="0"/>
              <a:t>Cooperation between all stakeholders in tourism</a:t>
            </a:r>
            <a:r>
              <a:rPr lang="en-US" sz="1600" dirty="0" smtClean="0"/>
              <a:t>.</a:t>
            </a:r>
          </a:p>
          <a:p>
            <a:pPr>
              <a:lnSpc>
                <a:spcPct val="90000"/>
              </a:lnSpc>
            </a:pPr>
            <a:r>
              <a:rPr lang="en-US" sz="1600" dirty="0"/>
              <a:t>The region retains unique vegetation, including ancient grape varieties cultivated by ancestors, reinforcing a deep-rooted connection between the land and cultural tourism in the eyes of the local population. The combination of fertile soils, favorable climate, ecological purity, rich cultural-historical heritage, and preserved authenticity—expressed through traditions, daily life, and customs—provides a strong foundation for eco-, gourmet, rural, cultural, culinary, and wine tourism. </a:t>
            </a:r>
            <a:endParaRPr lang="en-US" sz="1600" dirty="0"/>
          </a:p>
        </p:txBody>
      </p:sp>
      <p:sp>
        <p:nvSpPr>
          <p:cNvPr id="12"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bg-BG"/>
          </a:p>
        </p:txBody>
      </p:sp>
    </p:spTree>
    <p:extLst>
      <p:ext uri="{BB962C8B-B14F-4D97-AF65-F5344CB8AC3E}">
        <p14:creationId xmlns:p14="http://schemas.microsoft.com/office/powerpoint/2010/main" val="1671134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B38F2-DDA1-2FCD-35BB-8E3480303DE2}"/>
              </a:ext>
            </a:extLst>
          </p:cNvPr>
          <p:cNvSpPr>
            <a:spLocks noGrp="1"/>
          </p:cNvSpPr>
          <p:nvPr>
            <p:ph type="ctrTitle"/>
          </p:nvPr>
        </p:nvSpPr>
        <p:spPr>
          <a:xfrm>
            <a:off x="609601" y="4385066"/>
            <a:ext cx="10923638" cy="1317643"/>
          </a:xfrm>
        </p:spPr>
        <p:txBody>
          <a:bodyPr>
            <a:normAutofit/>
          </a:bodyPr>
          <a:lstStyle/>
          <a:p>
            <a:pPr algn="l"/>
            <a:r>
              <a:rPr lang="en-US" dirty="0"/>
              <a:t>Thanks for your attention</a:t>
            </a:r>
            <a:r>
              <a:rPr lang="bg-BG" dirty="0"/>
              <a:t>!</a:t>
            </a:r>
            <a:endParaRPr lang="bg-BG"/>
          </a:p>
        </p:txBody>
      </p:sp>
      <p:sp>
        <p:nvSpPr>
          <p:cNvPr id="12" name="Rectangle 11">
            <a:extLst>
              <a:ext uri="{FF2B5EF4-FFF2-40B4-BE49-F238E27FC236}">
                <a16:creationId xmlns:a16="http://schemas.microsoft.com/office/drawing/2014/main" id="{4F71A406-3CB7-4E4D-B434-24E6AA4F399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17723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pic>
        <p:nvPicPr>
          <p:cNvPr id="5" name="Picture 4" descr="A river with a sandy island surrounded by green hills&#10;&#10;Description automatically generated">
            <a:extLst>
              <a:ext uri="{FF2B5EF4-FFF2-40B4-BE49-F238E27FC236}">
                <a16:creationId xmlns:a16="http://schemas.microsoft.com/office/drawing/2014/main" id="{8559BE31-FA38-2D2E-D2A3-7DF8EB9A9E46}"/>
              </a:ext>
            </a:extLst>
          </p:cNvPr>
          <p:cNvPicPr>
            <a:picLocks noChangeAspect="1"/>
          </p:cNvPicPr>
          <p:nvPr/>
        </p:nvPicPr>
        <p:blipFill>
          <a:blip r:embed="rId2">
            <a:extLst>
              <a:ext uri="{28A0092B-C50C-407E-A947-70E740481C1C}">
                <a14:useLocalDpi xmlns:a14="http://schemas.microsoft.com/office/drawing/2010/main" val="0"/>
              </a:ext>
            </a:extLst>
          </a:blip>
          <a:srcRect l="1684" r="2" b="2"/>
          <a:stretch/>
        </p:blipFill>
        <p:spPr>
          <a:xfrm>
            <a:off x="0" y="-683"/>
            <a:ext cx="12191999" cy="4092348"/>
          </a:xfrm>
          <a:prstGeom prst="rect">
            <a:avLst/>
          </a:prstGeom>
        </p:spPr>
      </p:pic>
    </p:spTree>
    <p:extLst>
      <p:ext uri="{BB962C8B-B14F-4D97-AF65-F5344CB8AC3E}">
        <p14:creationId xmlns:p14="http://schemas.microsoft.com/office/powerpoint/2010/main" val="278653768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135</TotalTime>
  <Words>521</Words>
  <Application>Microsoft Office PowerPoint</Application>
  <PresentationFormat>Widescreen</PresentationFormat>
  <Paragraphs>35</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Trebuchet MS</vt:lpstr>
      <vt:lpstr>Wingdings 3</vt:lpstr>
      <vt:lpstr>Facet</vt:lpstr>
      <vt:lpstr>STRENGTHENING INNOVATION IN THE EASTERN RHODOPES REGION: STRATEGIES FOR RESILIENT, INCLUSIVE, AND SUSTAINABLE GROWTH</vt:lpstr>
      <vt:lpstr>Introduction</vt:lpstr>
      <vt:lpstr>Biogeographical characteristics of the Eastern Rhodopes Region in Bulgaria </vt:lpstr>
      <vt:lpstr>Objectives of the flexible, inclusive and sustainable growth strategy</vt:lpstr>
      <vt:lpstr>Strategic framework</vt:lpstr>
      <vt:lpstr>DISCUSSION </vt:lpstr>
      <vt:lpstr>Conclusion</vt:lpstr>
      <vt:lpstr>Thanks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STRENGTHENING INNOVATION IN THE EASTERN RHODOPES REGION: STRATEGIES FOR RESILIENT, INCLUSIVE, AND SUSTAINABLE GROWTH</dc:title>
  <dc:creator>Веска Тодорова</dc:creator>
  <cp:lastModifiedBy>PC1</cp:lastModifiedBy>
  <cp:revision>18</cp:revision>
  <dcterms:created xsi:type="dcterms:W3CDTF">2024-10-03T08:11:17Z</dcterms:created>
  <dcterms:modified xsi:type="dcterms:W3CDTF">2025-05-23T08:50:39Z</dcterms:modified>
</cp:coreProperties>
</file>